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962" r:id="rId2"/>
    <p:sldId id="964" r:id="rId3"/>
    <p:sldId id="974" r:id="rId4"/>
    <p:sldId id="961" r:id="rId5"/>
    <p:sldId id="944" r:id="rId6"/>
    <p:sldId id="945" r:id="rId7"/>
    <p:sldId id="946" r:id="rId8"/>
    <p:sldId id="947" r:id="rId9"/>
    <p:sldId id="951" r:id="rId10"/>
    <p:sldId id="975" r:id="rId11"/>
    <p:sldId id="952" r:id="rId12"/>
    <p:sldId id="963" r:id="rId13"/>
  </p:sldIdLst>
  <p:sldSz cx="9144000" cy="6858000" type="screen4x3"/>
  <p:notesSz cx="6807200" cy="9939338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99FF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/>
    <p:restoredTop sz="99635"/>
  </p:normalViewPr>
  <p:slideViewPr>
    <p:cSldViewPr showGuides="1">
      <p:cViewPr>
        <p:scale>
          <a:sx n="75" d="100"/>
          <a:sy n="75" d="100"/>
        </p:scale>
        <p:origin x="-2664" y="-942"/>
      </p:cViewPr>
      <p:guideLst>
        <p:guide orient="horz" pos="2138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01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31477722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9" tIns="45774" rIns="91549" bIns="45774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549" tIns="45774" rIns="91549" bIns="45774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51163" cy="496888"/>
          </a:xfrm>
          <a:prstGeom prst="rect">
            <a:avLst/>
          </a:prstGeom>
        </p:spPr>
        <p:txBody>
          <a:bodyPr vert="horz" lIns="91549" tIns="45774" rIns="91549" bIns="45774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/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261398948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549" tIns="45774" rIns="91549" bIns="45774" anchor="t"/>
          <a:lstStyle/>
          <a:p>
            <a:pPr lvl="0"/>
            <a:endParaRPr lang="zh-CN" altLang="en-US" dirty="0"/>
          </a:p>
        </p:txBody>
      </p:sp>
      <p:sp>
        <p:nvSpPr>
          <p:cNvPr id="71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54450" y="9440863"/>
            <a:ext cx="2951163" cy="496887"/>
          </a:xfrm>
          <a:prstGeom prst="rect">
            <a:avLst/>
          </a:prstGeom>
          <a:noFill/>
          <a:ln w="9525">
            <a:noFill/>
          </a:ln>
        </p:spPr>
        <p:txBody>
          <a:bodyPr lIns="91549" tIns="45774" rIns="91549" bIns="45774"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宋体" panose="02010600030101010101" pitchFamily="2" charset="-122"/>
              </a:rPr>
              <a:pPr lvl="0" indent="0" algn="r"/>
              <a:t>1</a:t>
            </a:fld>
            <a:endParaRPr lang="zh-CN" altLang="en-US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19D5CB-10BF-4357-B600-76894E21AB71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2022/2/17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F25433D-0274-4830-AB49-D30CA22B00BC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2022/2/17</a:t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lvl="0" eaLnBrk="1" fontAlgn="base" hangingPunct="1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5035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4" descr="辅助线01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90487" y="317500"/>
            <a:ext cx="9467850" cy="40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3" descr="2简称（左右）.jpg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6692900" y="44450"/>
            <a:ext cx="2416175" cy="4175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灯片编号占位符 5"/>
          <p:cNvSpPr txBox="1"/>
          <p:nvPr/>
        </p:nvSpPr>
        <p:spPr>
          <a:xfrm>
            <a:off x="8488363" y="6673850"/>
            <a:ext cx="738187" cy="220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r" eaLnBrk="0" hangingPunct="0">
              <a:spcBef>
                <a:spcPct val="50000"/>
              </a:spcBef>
            </a:pPr>
            <a:fld id="{9A0DB2DC-4C9A-4742-B13C-FB6460FD3503}" type="slidenum">
              <a:rPr lang="zh-CN" altLang="en-US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pPr lvl="0" indent="0" algn="r" eaLnBrk="0" hangingPunct="0">
                <a:spcBef>
                  <a:spcPct val="50000"/>
                </a:spcBef>
              </a:pPr>
              <a:t>‹#›</a:t>
            </a:fld>
            <a:r>
              <a:rPr lang="en-US" altLang="zh-CN" sz="9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/11</a:t>
            </a: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r" eaLnBrk="0" hangingPunct="0">
              <a:spcBef>
                <a:spcPct val="50000"/>
              </a:spcBef>
            </a:pPr>
            <a:endParaRPr lang="en-US" altLang="zh-CN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r" eaLnBrk="0" hangingPunct="0">
              <a:spcBef>
                <a:spcPct val="50000"/>
              </a:spcBef>
            </a:pP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indent="0" algn="r" eaLnBrk="0" hangingPunct="0">
              <a:spcBef>
                <a:spcPct val="50000"/>
              </a:spcBef>
            </a:pPr>
            <a:endParaRPr lang="zh-CN" altLang="en-US" sz="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428625" y="1484313"/>
            <a:ext cx="8229600" cy="992187"/>
          </a:xfrm>
          <a:noFill/>
          <a:ln>
            <a:noFill/>
          </a:ln>
        </p:spPr>
        <p:txBody>
          <a:bodyPr anchor="t"/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广汽日野经销商加盟申请书</a:t>
            </a:r>
          </a:p>
        </p:txBody>
      </p:sp>
      <p:sp>
        <p:nvSpPr>
          <p:cNvPr id="6" name="Text Box 4"/>
          <p:cNvSpPr>
            <a:spLocks noGrp="1" noChangeArrowheads="1"/>
          </p:cNvSpPr>
          <p:nvPr>
            <p:ph idx="1"/>
          </p:nvPr>
        </p:nvSpPr>
        <p:spPr bwMode="auto">
          <a:xfrm>
            <a:off x="395288" y="2744788"/>
            <a:ext cx="8204200" cy="21240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812800" indent="-812800" algn="ctr"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版本：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2022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812800" indent="-812800" algn="ctr"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广汽日野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•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市场部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marL="812800" indent="-812800" algn="ctr">
              <a:lnSpc>
                <a:spcPct val="150000"/>
              </a:lnSpc>
              <a:spcBef>
                <a:spcPct val="50000"/>
              </a:spcBef>
              <a:buFont typeface="Arial" pitchFamily="34" charset="0"/>
              <a:buNone/>
            </a:pP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943141"/>
              </p:ext>
            </p:extLst>
          </p:nvPr>
        </p:nvGraphicFramePr>
        <p:xfrm>
          <a:off x="107504" y="633538"/>
          <a:ext cx="8960295" cy="3396034"/>
        </p:xfrm>
        <a:graphic>
          <a:graphicData uri="http://schemas.openxmlformats.org/drawingml/2006/table">
            <a:tbl>
              <a:tblPr/>
              <a:tblGrid>
                <a:gridCol w="1872770"/>
                <a:gridCol w="2030630"/>
                <a:gridCol w="1426699"/>
                <a:gridCol w="1037199"/>
                <a:gridCol w="2592997"/>
              </a:tblGrid>
              <a:tr h="335317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公司名称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53436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代理品牌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5758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主要经营者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总资产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3376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企业类型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业务量</a:t>
                      </a:r>
                      <a:endParaRPr kumimoji="0" lang="en-US" altLang="zh-CN" sz="16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  <a:p>
                      <a:pPr algn="ctr"/>
                      <a:r>
                        <a:rPr kumimoji="0" lang="zh-CN" altLang="en-US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（配件、维修）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2019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637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维修资质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2020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93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公司成立时间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2021</a:t>
                      </a:r>
                      <a:r>
                        <a:rPr kumimoji="0" lang="zh-CN" altLang="en-US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年</a:t>
                      </a:r>
                      <a:endParaRPr kumimoji="0" lang="zh-CN" altLang="en-US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6348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团队人数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2736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场地面积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  <a:defRPr/>
                      </a:pPr>
                      <a:endParaRPr lang="zh-CN" altLang="en-US" sz="1400" b="1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433"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服务车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维修工具</a:t>
                      </a: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5726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  <a:defRPr/>
                      </a:pPr>
                      <a:endParaRPr lang="zh-CN" altLang="en-US" sz="14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45722" marB="45722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18"/>
          <p:cNvSpPr>
            <a:spLocks noChangeArrowheads="1"/>
          </p:cNvSpPr>
          <p:nvPr/>
        </p:nvSpPr>
        <p:spPr bwMode="auto">
          <a:xfrm>
            <a:off x="6213519" y="6513470"/>
            <a:ext cx="1730515" cy="33265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维修车间</a:t>
            </a:r>
          </a:p>
        </p:txBody>
      </p:sp>
      <p:sp>
        <p:nvSpPr>
          <p:cNvPr id="5" name="矩形 18"/>
          <p:cNvSpPr>
            <a:spLocks noChangeArrowheads="1"/>
          </p:cNvSpPr>
          <p:nvPr/>
        </p:nvSpPr>
        <p:spPr bwMode="auto">
          <a:xfrm>
            <a:off x="1259632" y="6505757"/>
            <a:ext cx="1730515" cy="33265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维修车间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0" y="14288"/>
            <a:ext cx="442798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、服务公司基本资料（专销店不填）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9524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/>
          <p:nvPr/>
        </p:nvSpPr>
        <p:spPr>
          <a:xfrm>
            <a:off x="0" y="14288"/>
            <a:ext cx="2843213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未来经营计划</a:t>
            </a:r>
          </a:p>
        </p:txBody>
      </p:sp>
      <p:graphicFrame>
        <p:nvGraphicFramePr>
          <p:cNvPr id="6" name="表格 11"/>
          <p:cNvGraphicFramePr>
            <a:graphicFrameLocks noGrp="1"/>
          </p:cNvGraphicFramePr>
          <p:nvPr/>
        </p:nvGraphicFramePr>
        <p:xfrm>
          <a:off x="179388" y="5230813"/>
          <a:ext cx="8856537" cy="1511300"/>
        </p:xfrm>
        <a:graphic>
          <a:graphicData uri="http://schemas.openxmlformats.org/drawingml/2006/table">
            <a:tbl>
              <a:tblPr/>
              <a:tblGrid>
                <a:gridCol w="1433934"/>
                <a:gridCol w="1236790"/>
                <a:gridCol w="1238651"/>
                <a:gridCol w="1236791"/>
                <a:gridCol w="1236790"/>
                <a:gridCol w="1236791"/>
                <a:gridCol w="1236790"/>
              </a:tblGrid>
              <a:tr h="647700">
                <a:tc rowSpan="2"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未来五年销量计划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项目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正式营运</a:t>
                      </a:r>
                      <a:b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</a:b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第一年度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正式营运</a:t>
                      </a:r>
                      <a:b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</a:b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第二年度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正式营运</a:t>
                      </a:r>
                      <a:b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</a:b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第三年度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正式营运</a:t>
                      </a:r>
                      <a:b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</a:b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第四年度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正式营运</a:t>
                      </a:r>
                      <a:b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</a:b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第五年度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重卡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62"/>
          <p:cNvGraphicFramePr>
            <a:graphicFrameLocks noGrp="1"/>
          </p:cNvGraphicFramePr>
          <p:nvPr/>
        </p:nvGraphicFramePr>
        <p:xfrm>
          <a:off x="179388" y="620713"/>
          <a:ext cx="8856539" cy="4537076"/>
        </p:xfrm>
        <a:graphic>
          <a:graphicData uri="http://schemas.openxmlformats.org/drawingml/2006/table">
            <a:tbl>
              <a:tblPr/>
              <a:tblGrid>
                <a:gridCol w="1433934"/>
                <a:gridCol w="7422605"/>
              </a:tblGrid>
              <a:tr h="1647825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销售策略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72000" marR="72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000" marR="72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4313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客户开拓方向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/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目标客户群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72000" marR="72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defRPr/>
                      </a:pP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defRPr/>
                      </a:pP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000" marR="72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4938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市场推广计划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72000" marR="72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defRPr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72000" marR="72000" marT="36000" marB="36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07950" y="620713"/>
          <a:ext cx="8928991" cy="6048647"/>
        </p:xfrm>
        <a:graphic>
          <a:graphicData uri="http://schemas.openxmlformats.org/drawingml/2006/table">
            <a:tbl>
              <a:tblPr/>
              <a:tblGrid>
                <a:gridCol w="1381513"/>
                <a:gridCol w="6391724"/>
                <a:gridCol w="1155754"/>
              </a:tblGrid>
              <a:tr h="665795">
                <a:tc gridSpan="3"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defRPr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申请意向</a:t>
                      </a:r>
                      <a:endParaRPr kumimoji="0" lang="en-US" altLang="zh-CN" sz="16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84040">
                <a:tc rowSpan="2"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defRPr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申请模式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2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A,</a:t>
                      </a:r>
                      <a:r>
                        <a:rPr lang="zh-CN" altLang="en-US" sz="12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特约店模式</a:t>
                      </a:r>
                      <a:r>
                        <a:rPr lang="zh-CN" altLang="en-US" sz="12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         </a:t>
                      </a:r>
                      <a:r>
                        <a:rPr lang="en-US" altLang="zh-CN" sz="12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B.</a:t>
                      </a:r>
                      <a:r>
                        <a:rPr lang="zh-CN" altLang="en-US" sz="12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专销店模式</a:t>
                      </a:r>
                      <a:endParaRPr lang="en-US" altLang="zh-CN" sz="1200" b="1" kern="12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选项（</a:t>
                      </a:r>
                      <a:r>
                        <a:rPr lang="zh-CN" altLang="en-US" sz="12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en-US" altLang="zh-CN" sz="12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lang="zh-CN" altLang="en-US" sz="12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  <a:endParaRPr lang="zh-CN" altLang="en-US" sz="1200" b="1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40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备注：特约店模式要求经销商销售服务一体化，专销店单纯以销售功能为主</a:t>
                      </a:r>
                      <a:endParaRPr lang="zh-CN" altLang="en-US" sz="1200" b="1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582009"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当地市场情况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当地用户需求车型：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当地热销品牌</a:t>
                      </a:r>
                      <a:r>
                        <a:rPr kumimoji="0" lang="en-US" altLang="zh-CN" sz="1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</a:t>
                      </a: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车型，为什么：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中高端车辆价格接受程度：</a:t>
                      </a: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defRPr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当地甩挂，危化，物流发展情况：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当地商用车保有量：      </a:t>
                      </a: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牵引车保有量：</a:t>
                      </a: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1832763"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广汽日野在当地有何优势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当地潜在哪些客户群体：</a:t>
                      </a: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对日野车接受程度分析：。</a:t>
                      </a: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客户对高端车需求分析：</a:t>
                      </a:r>
                      <a:endParaRPr kumimoji="0" lang="zh-CN" altLang="zh-CN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13" y="620713"/>
            <a:ext cx="2967038" cy="19510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9113" y="620713"/>
            <a:ext cx="2968625" cy="19510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03938" y="620713"/>
            <a:ext cx="2968625" cy="19510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5" name="TextBox 1"/>
          <p:cNvSpPr txBox="1"/>
          <p:nvPr/>
        </p:nvSpPr>
        <p:spPr>
          <a:xfrm>
            <a:off x="0" y="14288"/>
            <a:ext cx="2771775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一、申请公司简介</a:t>
            </a:r>
          </a:p>
        </p:txBody>
      </p:sp>
      <p:graphicFrame>
        <p:nvGraphicFramePr>
          <p:cNvPr id="20" name="Group 4"/>
          <p:cNvGraphicFramePr>
            <a:graphicFrameLocks noGrp="1"/>
          </p:cNvGraphicFramePr>
          <p:nvPr/>
        </p:nvGraphicFramePr>
        <p:xfrm>
          <a:off x="107504" y="2712809"/>
          <a:ext cx="8892480" cy="3891499"/>
        </p:xfrm>
        <a:graphic>
          <a:graphicData uri="http://schemas.openxmlformats.org/drawingml/2006/table">
            <a:tbl>
              <a:tblPr/>
              <a:tblGrid>
                <a:gridCol w="1437583"/>
                <a:gridCol w="2882635"/>
                <a:gridCol w="1609346"/>
                <a:gridCol w="2962916"/>
              </a:tblGrid>
              <a:tr h="268456">
                <a:tc gridSpan="4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企业简介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68456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单位名称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82671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主营业务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宋体" panose="02010600030101010101" pitchFamily="2" charset="-122"/>
                        </a:rPr>
                        <a:t>企业类型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Calibri" panose="020F0502020204030204" pitchFamily="34" charset="0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成立时间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注册资金</a:t>
                      </a: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股东一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8456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股东二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b="1" dirty="0"/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288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现有职工人数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总： 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  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   其中，销售：   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 ，财务：   人  ，服务    人，金融：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 ，行政：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  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人；</a:t>
                      </a: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943060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公司简史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3568" y="105273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公司外观照片粘贴处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635896" y="1124744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公司办公区照片粘贴处</a:t>
            </a:r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372200" y="1124744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公司维修车间或展车区照片粘贴处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Box 1"/>
          <p:cNvSpPr txBox="1"/>
          <p:nvPr/>
        </p:nvSpPr>
        <p:spPr>
          <a:xfrm>
            <a:off x="0" y="14288"/>
            <a:ext cx="37084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二、经营业绩</a:t>
            </a:r>
          </a:p>
        </p:txBody>
      </p:sp>
      <p:graphicFrame>
        <p:nvGraphicFramePr>
          <p:cNvPr id="7" name="Group 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868731"/>
              </p:ext>
            </p:extLst>
          </p:nvPr>
        </p:nvGraphicFramePr>
        <p:xfrm>
          <a:off x="354965" y="1534114"/>
          <a:ext cx="8649970" cy="4991802"/>
        </p:xfrm>
        <a:graphic>
          <a:graphicData uri="http://schemas.openxmlformats.org/drawingml/2006/table">
            <a:tbl>
              <a:tblPr/>
              <a:tblGrid>
                <a:gridCol w="1020445"/>
                <a:gridCol w="403860"/>
                <a:gridCol w="1805305"/>
                <a:gridCol w="1805305"/>
                <a:gridCol w="1807845"/>
                <a:gridCol w="1807210"/>
              </a:tblGrid>
              <a:tr h="263385">
                <a:tc gridSpan="3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经营业绩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2019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年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20</a:t>
                      </a: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20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年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20</a:t>
                      </a:r>
                      <a:r>
                        <a:rPr kumimoji="0" lang="en-US" altLang="zh-CN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21</a:t>
                      </a:r>
                      <a:r>
                        <a:rPr kumimoji="0" lang="zh-CN" altLang="en-US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  <a:sym typeface="微软雅黑" panose="020B0503020204020204" pitchFamily="34" charset="-122"/>
                        </a:rPr>
                        <a:t>年</a:t>
                      </a:r>
                      <a:endParaRPr kumimoji="0" lang="zh-CN" altLang="en-US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52400">
                <a:tc rowSpan="4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汽车销售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（台数）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按品牌分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总计</a:t>
                      </a: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</a:tr>
              <a:tr h="352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00">
                <a:tc rowSpan="5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汽车维修</a:t>
                      </a: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（台数）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按方式分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总计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</a:tr>
              <a:tr h="352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进厂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外出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按车型分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牵引车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516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工程车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034">
                <a:tc rowSpan="4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经营利润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（万）</a:t>
                      </a:r>
                      <a:endParaRPr kumimoji="0" lang="en-US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营业收入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45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营业成本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89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营业费用</a:t>
                      </a:r>
                      <a:endParaRPr kumimoji="0" lang="zh-CN" altLang="en-US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03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净利润</a:t>
                      </a:r>
                      <a:endParaRPr kumimoji="0" lang="zh-CN" alt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56945" rtl="0" eaLnBrk="0" fontAlgn="base" latinLnBrk="0" hangingPunct="0">
                        <a:lnSpc>
                          <a:spcPct val="8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endParaRPr kumimoji="0" lang="en-US" altLang="zh-CN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31" marR="91431" marT="45724" marB="4572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600" b="1" dirty="0" smtClean="0"/>
                    </a:p>
                  </a:txBody>
                  <a:tcPr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F8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表格 9"/>
          <p:cNvGraphicFramePr>
            <a:graphicFrameLocks noGrp="1"/>
          </p:cNvGraphicFramePr>
          <p:nvPr/>
        </p:nvGraphicFramePr>
        <p:xfrm>
          <a:off x="323850" y="549593"/>
          <a:ext cx="8712522" cy="722091"/>
        </p:xfrm>
        <a:graphic>
          <a:graphicData uri="http://schemas.openxmlformats.org/drawingml/2006/table">
            <a:tbl>
              <a:tblPr/>
              <a:tblGrid>
                <a:gridCol w="4176463"/>
                <a:gridCol w="4536059"/>
              </a:tblGrid>
              <a:tr h="37909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销售经营品牌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服务经营品牌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4299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b="1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Box 4"/>
          <p:cNvSpPr txBox="1"/>
          <p:nvPr/>
        </p:nvSpPr>
        <p:spPr>
          <a:xfrm>
            <a:off x="0" y="44450"/>
            <a:ext cx="48577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三、经营场地情况</a:t>
            </a:r>
          </a:p>
        </p:txBody>
      </p:sp>
      <p:sp>
        <p:nvSpPr>
          <p:cNvPr id="11" name="矩形 10"/>
          <p:cNvSpPr/>
          <p:nvPr/>
        </p:nvSpPr>
        <p:spPr>
          <a:xfrm>
            <a:off x="1187624" y="3356992"/>
            <a:ext cx="2303463" cy="358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经营场地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89038" y="6093296"/>
            <a:ext cx="2303463" cy="358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办公</a:t>
            </a: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/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接待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67400" y="6093296"/>
            <a:ext cx="2303463" cy="358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售后维修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68988" y="3356992"/>
            <a:ext cx="2303463" cy="358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车辆展示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9388" y="1196752"/>
            <a:ext cx="4321175" cy="26273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3438" y="1196752"/>
            <a:ext cx="4392613" cy="26273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43438" y="3933056"/>
            <a:ext cx="4392613" cy="26225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9388" y="3933056"/>
            <a:ext cx="4321175" cy="26273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79388" y="692696"/>
          <a:ext cx="8856985" cy="304800"/>
        </p:xfrm>
        <a:graphic>
          <a:graphicData uri="http://schemas.openxmlformats.org/drawingml/2006/table">
            <a:tbl>
              <a:tblPr/>
              <a:tblGrid>
                <a:gridCol w="885698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5694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总面积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      ㎡；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展区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     ㎡；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办公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    ㎡；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售后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     ㎡；</a:t>
                      </a:r>
                      <a:r>
                        <a:rPr kumimoji="0" lang="zh-CN" altLang="en-US" sz="1400" b="0" i="0" u="none" strike="noStrike" cap="none" normalizeH="0" baseline="3000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 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配件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㎡</a:t>
                      </a: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4925" y="620712"/>
            <a:ext cx="4464050" cy="612000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72000" y="620688"/>
            <a:ext cx="4464050" cy="612142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6013" y="6309320"/>
            <a:ext cx="2303463" cy="358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企业营业执照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53088" y="6310313"/>
            <a:ext cx="2303463" cy="3587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维修资质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73" name="TextBox 4"/>
          <p:cNvSpPr txBox="1"/>
          <p:nvPr/>
        </p:nvSpPr>
        <p:spPr>
          <a:xfrm>
            <a:off x="34925" y="44450"/>
            <a:ext cx="48577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四、企业相关证件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Box 1"/>
          <p:cNvSpPr txBox="1"/>
          <p:nvPr/>
        </p:nvSpPr>
        <p:spPr>
          <a:xfrm>
            <a:off x="0" y="14288"/>
            <a:ext cx="8748713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、计划经营企业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Group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483639"/>
              </p:ext>
            </p:extLst>
          </p:nvPr>
        </p:nvGraphicFramePr>
        <p:xfrm>
          <a:off x="250825" y="620713"/>
          <a:ext cx="8786118" cy="3672386"/>
        </p:xfrm>
        <a:graphic>
          <a:graphicData uri="http://schemas.openxmlformats.org/drawingml/2006/table">
            <a:tbl>
              <a:tblPr/>
              <a:tblGrid>
                <a:gridCol w="1492331"/>
                <a:gridCol w="2652622"/>
                <a:gridCol w="1658349"/>
                <a:gridCol w="2982816"/>
              </a:tblGrid>
              <a:tr h="500314">
                <a:tc gridSpan="4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新公司组建计划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28284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公司名称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530652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申请城市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经营模式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284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企业类型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宋体" panose="02010600030101010101" pitchFamily="2" charset="-122"/>
                        </a:rPr>
                        <a:t>注册资金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5" marB="4571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284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股东一</a:t>
                      </a:r>
                      <a:endParaRPr kumimoji="0" lang="zh-CN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              </a:t>
                      </a:r>
                      <a:r>
                        <a:rPr lang="en-US" altLang="zh-CN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284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股东二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              </a:t>
                      </a:r>
                      <a:r>
                        <a:rPr lang="en-US" altLang="zh-CN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284">
                <a:tc>
                  <a:txBody>
                    <a:bodyPr/>
                    <a:lstStyle/>
                    <a:p>
                      <a:pPr marL="0" marR="0" lvl="0" indent="0" algn="ctr" defTabSz="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股东三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Calibri" panose="020F0502020204030204" pitchFamily="34" charset="0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              </a:t>
                      </a:r>
                      <a:r>
                        <a:rPr lang="en-US" altLang="zh-CN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%</a:t>
                      </a:r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zh-CN" altLang="en-US" sz="14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endParaRPr lang="zh-CN" altLang="en-US" sz="14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T="45716" marB="4571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表格 10"/>
          <p:cNvGraphicFramePr>
            <a:graphicFrameLocks noGrp="1"/>
          </p:cNvGraphicFramePr>
          <p:nvPr/>
        </p:nvGraphicFramePr>
        <p:xfrm>
          <a:off x="250825" y="4508500"/>
          <a:ext cx="8784530" cy="2159991"/>
        </p:xfrm>
        <a:graphic>
          <a:graphicData uri="http://schemas.openxmlformats.org/drawingml/2006/table">
            <a:tbl>
              <a:tblPr/>
              <a:tblGrid>
                <a:gridCol w="2196594"/>
                <a:gridCol w="2196593"/>
                <a:gridCol w="2194749"/>
                <a:gridCol w="2196594"/>
              </a:tblGrid>
              <a:tr h="560070">
                <a:tc gridSpan="4"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投资计划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625150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投资资金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88543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场地费用（租）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6689" marR="6689" marT="6689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dirty="0" smtClean="0"/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配件、设备及维修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dirty="0" smtClean="0"/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6228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建筑及装修费用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dirty="0" smtClean="0"/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流动资金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dirty="0" smtClean="0"/>
                    </a:p>
                  </a:txBody>
                  <a:tcPr marL="6689" marR="6689" marT="6689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/>
          <p:nvPr/>
        </p:nvSpPr>
        <p:spPr>
          <a:xfrm>
            <a:off x="0" y="14288"/>
            <a:ext cx="2771775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六、未来人员架构</a:t>
            </a:r>
          </a:p>
        </p:txBody>
      </p:sp>
      <p:graphicFrame>
        <p:nvGraphicFramePr>
          <p:cNvPr id="7" name="Group 2"/>
          <p:cNvGraphicFramePr>
            <a:graphicFrameLocks noGrp="1"/>
          </p:cNvGraphicFramePr>
          <p:nvPr/>
        </p:nvGraphicFramePr>
        <p:xfrm>
          <a:off x="250825" y="620713"/>
          <a:ext cx="8784529" cy="6199318"/>
        </p:xfrm>
        <a:graphic>
          <a:graphicData uri="http://schemas.openxmlformats.org/drawingml/2006/table">
            <a:tbl>
              <a:tblPr/>
              <a:tblGrid>
                <a:gridCol w="565264"/>
                <a:gridCol w="755515"/>
                <a:gridCol w="714380"/>
                <a:gridCol w="642942"/>
                <a:gridCol w="571504"/>
                <a:gridCol w="500066"/>
                <a:gridCol w="3929090"/>
                <a:gridCol w="1105768"/>
              </a:tblGrid>
              <a:tr h="461963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序号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职务 </a:t>
                      </a: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姓名 </a:t>
                      </a: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性别 </a:t>
                      </a: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年龄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学历 </a:t>
                      </a: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工作经历 </a:t>
                      </a: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个人照片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5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131878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1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拟任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董事长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01" marR="36001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5911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2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拟任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总经理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0647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3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拟任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销售经理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3008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4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拟任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服务经理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5911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5</a:t>
                      </a:r>
                      <a:endParaRPr kumimoji="0" lang="zh-CN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拟任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3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财务主管</a:t>
                      </a:r>
                      <a:endParaRPr kumimoji="0" lang="en-US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9525" marR="9525" marT="9526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"/>
          <p:cNvSpPr txBox="1"/>
          <p:nvPr/>
        </p:nvSpPr>
        <p:spPr>
          <a:xfrm>
            <a:off x="0" y="14288"/>
            <a:ext cx="2411413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七、未来经营场地</a:t>
            </a:r>
          </a:p>
        </p:txBody>
      </p:sp>
      <p:graphicFrame>
        <p:nvGraphicFramePr>
          <p:cNvPr id="25" name="Group 76"/>
          <p:cNvGraphicFramePr>
            <a:graphicFrameLocks noGrp="1"/>
          </p:cNvGraphicFramePr>
          <p:nvPr/>
        </p:nvGraphicFramePr>
        <p:xfrm>
          <a:off x="179388" y="620713"/>
          <a:ext cx="8858127" cy="2015926"/>
        </p:xfrm>
        <a:graphic>
          <a:graphicData uri="http://schemas.openxmlformats.org/drawingml/2006/table">
            <a:tbl>
              <a:tblPr/>
              <a:tblGrid>
                <a:gridCol w="2214997"/>
                <a:gridCol w="2214996"/>
                <a:gridCol w="2213137"/>
                <a:gridCol w="2214997"/>
              </a:tblGrid>
              <a:tr h="385445">
                <a:tc gridSpan="4"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经营场地计划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85718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地理位置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46" marR="91446" marT="45730" marB="4573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61729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场地面积</a:t>
                      </a: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dirty="0" smtClean="0"/>
                        <a:t>         </a:t>
                      </a:r>
                      <a:endParaRPr lang="zh-CN" altLang="en-US" dirty="0"/>
                    </a:p>
                  </a:txBody>
                  <a:tcPr marL="36000" marR="36000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场地状态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 smtClean="0"/>
                        <a:t>     </a:t>
                      </a: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517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租金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购买价格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aseline="0" dirty="0" smtClean="0"/>
                        <a:t>      </a:t>
                      </a:r>
                      <a:endParaRPr lang="zh-CN" altLang="en-US" dirty="0" smtClean="0"/>
                    </a:p>
                  </a:txBody>
                  <a:tcPr marL="91446" marR="91446" marT="45730" marB="4573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场地如租用，租期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 smtClean="0"/>
                        <a:t>     </a:t>
                      </a:r>
                      <a:endParaRPr lang="zh-CN" altLang="en-US" dirty="0"/>
                    </a:p>
                  </a:txBody>
                  <a:tcPr marL="91446" marR="91446" marT="45730" marB="4573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1517"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计划车辆展区面积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㎡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 smtClean="0">
                          <a:latin typeface="+mn-lt"/>
                          <a:ea typeface="+mn-ea"/>
                        </a:rPr>
                        <a:t>         </a:t>
                      </a:r>
                      <a:endParaRPr lang="en-US" altLang="zh-CN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办公面积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/</a:t>
                      </a: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㎡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marL="9526" marR="9526" marT="9527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baseline="0" dirty="0" smtClean="0">
                          <a:latin typeface="+mn-lt"/>
                          <a:ea typeface="+mn-ea"/>
                        </a:rPr>
                        <a:t>     </a:t>
                      </a:r>
                      <a:endParaRPr lang="en-US" altLang="zh-CN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46" marR="91446" marT="45730" marB="4573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79388" y="2781300"/>
            <a:ext cx="8856663" cy="39608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经营场地地理位置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"/>
          <p:cNvSpPr txBox="1"/>
          <p:nvPr/>
        </p:nvSpPr>
        <p:spPr>
          <a:xfrm>
            <a:off x="0" y="14288"/>
            <a:ext cx="3995738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八、融资能力及客户资源</a:t>
            </a:r>
          </a:p>
        </p:txBody>
      </p:sp>
      <p:graphicFrame>
        <p:nvGraphicFramePr>
          <p:cNvPr id="9" name="Group 74"/>
          <p:cNvGraphicFramePr>
            <a:graphicFrameLocks noGrp="1"/>
          </p:cNvGraphicFramePr>
          <p:nvPr/>
        </p:nvGraphicFramePr>
        <p:xfrm>
          <a:off x="179388" y="620078"/>
          <a:ext cx="8856538" cy="1092200"/>
        </p:xfrm>
        <a:graphic>
          <a:graphicData uri="http://schemas.openxmlformats.org/drawingml/2006/table">
            <a:tbl>
              <a:tblPr/>
              <a:tblGrid>
                <a:gridCol w="1856116"/>
                <a:gridCol w="2698534"/>
                <a:gridCol w="1518497"/>
                <a:gridCol w="2783391"/>
              </a:tblGrid>
              <a:tr h="360680">
                <a:tc gridSpan="4"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融资能力</a:t>
                      </a:r>
                    </a:p>
                  </a:txBody>
                  <a:tcPr marL="91442" marR="91442" marT="45705" marB="4570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0363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银行融资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融资额度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   </a:t>
                      </a:r>
                      <a:endParaRPr kumimoji="0" lang="zh-CN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融资租赁公司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Group 14"/>
          <p:cNvGraphicFramePr>
            <a:graphicFrameLocks noGrp="1"/>
          </p:cNvGraphicFramePr>
          <p:nvPr/>
        </p:nvGraphicFramePr>
        <p:xfrm>
          <a:off x="179388" y="1935699"/>
          <a:ext cx="8856538" cy="4144691"/>
        </p:xfrm>
        <a:graphic>
          <a:graphicData uri="http://schemas.openxmlformats.org/drawingml/2006/table">
            <a:tbl>
              <a:tblPr/>
              <a:tblGrid>
                <a:gridCol w="1320778"/>
                <a:gridCol w="928694"/>
                <a:gridCol w="1000132"/>
                <a:gridCol w="714380"/>
                <a:gridCol w="932684"/>
                <a:gridCol w="2353464"/>
                <a:gridCol w="1606406"/>
              </a:tblGrid>
              <a:tr h="602485">
                <a:tc gridSpan="7"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现有客户资源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43324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公司名称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行业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联系人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职务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保有量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现有车型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微软雅黑" panose="020B0503020204020204" pitchFamily="34" charset="-122"/>
                        </a:rPr>
                        <a:t>购车计划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24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24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24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24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24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246"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sym typeface="Calibri" panose="020F0502020204030204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微软雅黑" panose="020B0503020204020204" pitchFamily="34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>
          <a:solidFill>
            <a:schemeClr val="tx1"/>
          </a:solidFill>
        </a:ln>
      </a:spPr>
      <a:bodyPr anchor="ctr"/>
      <a:lstStyle>
        <a:defPPr algn="ctr">
          <a:defRPr sz="1400" dirty="0">
            <a:solidFill>
              <a:sysClr val="windowText" lastClr="00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546</Words>
  <Application>Microsoft Office PowerPoint</Application>
  <PresentationFormat>全屏显示(4:3)</PresentationFormat>
  <Paragraphs>187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广汽日野经销商加盟申请书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祁治国</dc:creator>
  <cp:lastModifiedBy>祁治国</cp:lastModifiedBy>
  <cp:revision>1181</cp:revision>
  <cp:lastPrinted>2014-11-18T04:03:00Z</cp:lastPrinted>
  <dcterms:created xsi:type="dcterms:W3CDTF">2017-12-18T08:08:00Z</dcterms:created>
  <dcterms:modified xsi:type="dcterms:W3CDTF">2022-02-17T08:02:59Z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